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04671"/>
            <a:ext cx="11485848" cy="1200329"/>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主要介绍了广西铜鼓的历史价值、使用场合以及保护与传承的现状和意义。</a:t>
            </a:r>
            <a:endParaRPr lang="zh-CN" altLang="en-US" dirty="0"/>
          </a:p>
        </p:txBody>
      </p:sp>
      <p:pic>
        <p:nvPicPr>
          <p:cNvPr id="3" name="图片 2"/>
          <p:cNvPicPr>
            <a:picLocks noChangeAspect="1"/>
          </p:cNvPicPr>
          <p:nvPr/>
        </p:nvPicPr>
        <p:blipFill>
          <a:blip r:embed="rId1"/>
          <a:stretch>
            <a:fillRect/>
          </a:stretch>
        </p:blipFill>
        <p:spPr>
          <a:xfrm>
            <a:off x="710526" y="1340768"/>
            <a:ext cx="10769358" cy="1172103"/>
          </a:xfrm>
          <a:prstGeom prst="rect">
            <a:avLst/>
          </a:prstGeom>
        </p:spPr>
      </p:pic>
      <p:pic>
        <p:nvPicPr>
          <p:cNvPr id="4" name="语篇导航-DA.eps" descr="id:2147486385;FounderCES"/>
          <p:cNvPicPr/>
          <p:nvPr/>
        </p:nvPicPr>
        <p:blipFill>
          <a:blip r:embed="rId2"/>
          <a:stretch>
            <a:fillRect/>
          </a:stretch>
        </p:blipFill>
        <p:spPr>
          <a:xfrm>
            <a:off x="577736" y="2576115"/>
            <a:ext cx="1917070" cy="46811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3680"/>
            <a:ext cx="11485848" cy="2306955"/>
          </a:xfrm>
        </p:spPr>
        <p:txBody>
          <a:bodyPr/>
          <a:lstStyle/>
          <a:p>
            <a:pPr hangingPunct="0">
              <a:spcAft>
                <a:spcPts val="0"/>
              </a:spcAft>
              <a:tabLst>
                <a:tab pos="4050665" algn="l"/>
                <a:tab pos="7021195" algn="l"/>
                <a:tab pos="963168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Bronze drum is a traditional musical instrument used mainly by the Zhuang people in Guangxi. Its history can date back thousands of years. Hechi is called “the hometown of the bronze drums”. Hechi owns over 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bronze drums recorded in the world. Many people think that this city is the centre of traditional bronze drums.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37830" y="764704"/>
            <a:ext cx="3714752" cy="564323"/>
          </a:xfrm>
          <a:prstGeom prst="rect">
            <a:avLst/>
          </a:prstGeom>
        </p:spPr>
      </p:pic>
      <p:pic>
        <p:nvPicPr>
          <p:cNvPr id="4" name="cx12.jpg" descr="id:2147503129;FounderCES"/>
          <p:cNvPicPr/>
          <p:nvPr/>
        </p:nvPicPr>
        <p:blipFill>
          <a:blip r:embed="rId2"/>
          <a:stretch>
            <a:fillRect/>
          </a:stretch>
        </p:blipFill>
        <p:spPr>
          <a:xfrm>
            <a:off x="4711009" y="3861048"/>
            <a:ext cx="3241573" cy="208823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bronze drums are considered to sweep away bad things and bring good luck. So they are still popular in Guangxi and are often used in festivals and community activities. In recent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bronze drums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Hechi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taken on a new look on the stage of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Sanyuesan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 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celebrated on the third day of the third month. It is a public holiday of Zhuang nationality in Guangxi. On that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day,performers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stand in front of more than 20 bronze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drums, beating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with small drumsticks. Then the performers will use the bronze drums to play beautiful and clear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 drawing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everyone to the performance.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856"/>
            <a:ext cx="11485848" cy="341503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Weifeng, 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head of a local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museum, said,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bronze drums are ancient but still have value today. They should be protected and passed down.”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present,more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more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masters, musicians, educators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government of Guangxi are increasingly working towards the protection and development of their intangible cultural heritage—bronze drums. They use their own ways to protect and spread the ancient musical instrument.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 is called “the hometown of the bronze drums”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2565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Hechi</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1820760"/>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“Hechi is called the ‘hometown of the bronze drums’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可知，河池是铜鼓的故乡。故填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Hechi</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34266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Times New Roman" panose="02020603050405020304" pitchFamily="18" charset="0"/>
                <a:ea typeface="宋体" panose="02010600030101010101" pitchFamily="2" charset="-122"/>
              </a:rPr>
              <a:t>Because the bronze drums are considered to sweep away bad things and bring good luck</a:t>
            </a:r>
            <a:r>
              <a:rPr lang="en-US" altLang="zh-CN" b="1" dirty="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6" name="内容占位符 1"/>
          <p:cNvSpPr txBox="1"/>
          <p:nvPr/>
        </p:nvSpPr>
        <p:spPr bwMode="auto">
          <a:xfrm>
            <a:off x="360854" y="292824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are bronze drums still popular today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60854" y="456691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Hechi</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is called the </a:t>
            </a:r>
            <a:r>
              <a:rPr lang="en-US" altLang="zh-CN" b="1" dirty="0" smtClean="0">
                <a:solidFill>
                  <a:srgbClr val="FF0000"/>
                </a:solidFill>
                <a:latin typeface="+mj-lt"/>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hometown of the bronze drums’</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可知，河池是铜鼓的故乡。故填</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Hechi</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797001"/>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rPr>
              <a:t>“On that day, performers stand in front of more than 20 bronze drums, beating them with small drumsticks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clear music,drawing everyone to the performance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可知，表演者会站在二十多面铜鼓前，用鼓棒敲击铜鼓，演奏出优美清脆的音乐，吸引众人驻足观赏。故填</a:t>
            </a:r>
            <a:r>
              <a:rPr lang="en-US" altLang="zh-CN" b="1">
                <a:solidFill>
                  <a:srgbClr val="FF0000"/>
                </a:solidFill>
                <a:latin typeface="Times New Roman" panose="02020603050405020304" pitchFamily="18" charset="0"/>
                <a:ea typeface="宋体" panose="02010600030101010101" pitchFamily="2" charset="-122"/>
              </a:rPr>
              <a:t>Performers will use the bronze drums to play beautiful and clear music, drawing everyone to the performance</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656721"/>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Performers will use the bronze drums to play beautiful and clear music, drawing everyone to the performance</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197064"/>
            <a:ext cx="11485848" cy="1754326"/>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 performers use the bronze drums to celebrate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Sanyuesan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Festival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06296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bronze drums are ancient but still have value today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They should be protected and passed down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可知，他认为铜鼓虽然古老，但在当今仍然具有价值，应该被保护并传承下去。故填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bronze drums are ancient but still have value today and should be protected and passed down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92268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The bronze drums are ancient but still have value today and should be protected and passed down</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24295"/>
            <a:ext cx="11485848" cy="1754326"/>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Wu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Weifeng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 of the bronze drums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384792"/>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通读全文可知，本文主要介绍了广西铜鼓的历史价值、使用场合以及保护与传承的现状和意义，它不仅是一种传统乐器，也是一种非物质文化遗产。故填</a:t>
            </a:r>
            <a:r>
              <a:rPr lang="en-US" altLang="zh-CN" b="1" dirty="0">
                <a:solidFill>
                  <a:srgbClr val="FF0000"/>
                </a:solidFill>
                <a:latin typeface="Times New Roman" panose="02020603050405020304" pitchFamily="18" charset="0"/>
                <a:ea typeface="宋体" panose="02010600030101010101" pitchFamily="2" charset="-122"/>
              </a:rPr>
              <a:t>Bronze drum is not only a traditional musical </a:t>
            </a:r>
            <a:r>
              <a:rPr lang="en-US" altLang="zh-CN" b="1" dirty="0" err="1">
                <a:solidFill>
                  <a:srgbClr val="FF0000"/>
                </a:solidFill>
                <a:latin typeface="Times New Roman" panose="02020603050405020304" pitchFamily="18" charset="0"/>
                <a:ea typeface="宋体" panose="02010600030101010101" pitchFamily="2" charset="-122"/>
              </a:rPr>
              <a:t>instrument, but</a:t>
            </a:r>
            <a:r>
              <a:rPr lang="en-US" altLang="zh-CN" b="1" dirty="0">
                <a:solidFill>
                  <a:srgbClr val="FF0000"/>
                </a:solidFill>
                <a:latin typeface="Times New Roman" panose="02020603050405020304" pitchFamily="18" charset="0"/>
                <a:ea typeface="宋体" panose="02010600030101010101" pitchFamily="2" charset="-122"/>
              </a:rPr>
              <a:t> also the intangible cultural heritage of Guangxi</a:t>
            </a:r>
            <a:r>
              <a:rPr lang="en-US" altLang="zh-CN" b="1" dirty="0">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244512"/>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Bronze drum is not only a traditional musical instrument, but also the intangible cultural heritage of Guangxi</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764535"/>
            <a:ext cx="11485848" cy="1754326"/>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idea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4832991"/>
            <a:ext cx="11485848" cy="1200329"/>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本文主要介绍了广西铜鼓的历史价值、使用场合以及保护与传承的现状和意义</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让学生感受民族艺术的魅力</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培养学生的文化意识和民族自豪感。</a:t>
            </a:r>
            <a:endParaRPr lang="zh-CN" altLang="en-US" dirty="0"/>
          </a:p>
        </p:txBody>
      </p:sp>
      <p:pic>
        <p:nvPicPr>
          <p:cNvPr id="6" name="素养考向.eps" descr="id:2147487910;FounderCES"/>
          <p:cNvPicPr/>
          <p:nvPr/>
        </p:nvPicPr>
        <p:blipFill>
          <a:blip r:embed="rId1"/>
          <a:stretch>
            <a:fillRect/>
          </a:stretch>
        </p:blipFill>
        <p:spPr>
          <a:xfrm>
            <a:off x="369351" y="5029814"/>
            <a:ext cx="1880870" cy="368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build="p"/>
      <p:bldP spid="5" grpId="0" bldLvl="0" animBg="1"/>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3783</Words>
  <Application>WPS 演示</Application>
  <PresentationFormat>自定义</PresentationFormat>
  <Paragraphs>50</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457</cp:revision>
  <dcterms:created xsi:type="dcterms:W3CDTF">2020-11-06T05:24:00Z</dcterms:created>
  <dcterms:modified xsi:type="dcterms:W3CDTF">2025-09-17T07:22:09Z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